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Layouts/slideLayout2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7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6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s/_rels/slide13.xml.rels" ContentType="application/vnd.openxmlformats-package.relationships+xml"/>
  <Override PartName="/ppt/slides/_rels/slide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8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16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22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_rels/presentation.xml.rels" ContentType="application/vnd.openxmlformats-package.relationships+xml"/>
  <Override PartName="/ppt/media/image9.png" ContentType="image/png"/>
  <Override PartName="/ppt/media/image10.png" ContentType="image/png"/>
  <Override PartName="/ppt/media/image8.png" ContentType="image/png"/>
  <Override PartName="/ppt/media/image4.png" ContentType="image/png"/>
  <Override PartName="/ppt/media/image5.png" ContentType="image/png"/>
  <Override PartName="/ppt/media/image12.png" ContentType="image/png"/>
  <Override PartName="/ppt/media/image7.png" ContentType="image/png"/>
  <Override PartName="/ppt/media/image14.png" ContentType="image/png"/>
  <Override PartName="/ppt/media/image13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6.png" ContentType="image/png"/>
  <Override PartName="/ppt/media/image1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A716591C-1ACE-49AE-BFD2-DEF32268917C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10/15/20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278CA096-D309-4BEE-8E1D-7D9078F7FBCE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5E805F6F-9AF0-495B-9497-6347B38D8E68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10/15/20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346F2235-D33C-481A-8621-E9306D8AB5D8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693800" y="2255040"/>
            <a:ext cx="8974080" cy="685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fontScale="22000"/>
          </a:bodyPr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Glycoprotein Builder </a:t>
            </a:r>
            <a:br/>
            <a:br/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Genetic Algorithm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55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8ad0d6"/>
                </a:solidFill>
                <a:latin typeface="Century Gothic"/>
              </a:rPr>
              <a:t>Gordon Chalmers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8ad0d6"/>
                </a:solidFill>
                <a:latin typeface="Century Gothic"/>
              </a:rPr>
              <a:t>Department of Computer Science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 cap="all">
                <a:solidFill>
                  <a:srgbClr val="8ad0d6"/>
                </a:solidFill>
                <a:latin typeface="Century Gothic"/>
              </a:rPr>
              <a:t>Complex Carbohydrate Research Center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684360" y="5389920"/>
            <a:ext cx="8438760" cy="5533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Flow of genetic algorithm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12" name="Content Placeholder 6" descr=""/>
          <p:cNvPicPr/>
          <p:nvPr/>
        </p:nvPicPr>
        <p:blipFill>
          <a:blip r:embed="rId1"/>
          <a:stretch/>
        </p:blipFill>
        <p:spPr>
          <a:xfrm>
            <a:off x="617760" y="653400"/>
            <a:ext cx="7735320" cy="4350960"/>
          </a:xfrm>
          <a:prstGeom prst="rect">
            <a:avLst/>
          </a:prstGeom>
          <a:ln>
            <a:noFill/>
          </a:ln>
        </p:spPr>
      </p:pic>
      <p:sp>
        <p:nvSpPr>
          <p:cNvPr id="113" name="CustomShape 2"/>
          <p:cNvSpPr/>
          <p:nvPr/>
        </p:nvSpPr>
        <p:spPr>
          <a:xfrm>
            <a:off x="8353440" y="2388240"/>
            <a:ext cx="362880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-- Could take many iterations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-- Takes time to complete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Advantages/Disadvantages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1080720" y="1678680"/>
            <a:ext cx="896868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Disadvantages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genetic algorithm is slow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has to be tuned, which can be difficult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Advantages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can be used effectively if search space is very large, e.g. 10^1000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accurate for approximating NP-hard problems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Genetic GlycoProteinBuilder 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713520" y="14410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2N chi1, chi2 angles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Chromosome has 2N alleles, 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Each genetic algorithm problem requires its own crossover and mutation function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This genetic algorithm is unusual in that the usual single point crossover and mutation has little effect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Crossover, Mutation 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1103400" y="1335960"/>
            <a:ext cx="9661320" cy="50958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8000"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Crossover for this chromosome only changes the total overlap of from genes at the crossover point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Single point is used, crossover is performed several times to change the chromosome and total overlap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this is like mutation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Mutation is quite different from typical functions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at each glycan site the angles are scanned for the minimal overlap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this really is not mutation, it is more like crossover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Very potent mix of crossover and mutation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1059840" y="972360"/>
            <a:ext cx="9881280" cy="5448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7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Mutation function optimizes angle orientation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Crossover function mixes the chromosomes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Uncommon : population convergence is fast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Does produce good results without deleting sites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Advantage : good results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Disadvantage : time consuming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This problem is unique.  Should increase diversity in population?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Parameters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838080" y="15346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3000"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#define POPSIZE 4                              population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#define MAXGENS 4                          maximum iterations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#define NVARS 156                            number of angles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#define PXOVER 0.9                           crossover rate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#define PMUTATION 1.0                     mutation rate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#define minimum_fitness 1.0             minimum site overlap for crossover/mutation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#define angle_change 5.0                angle change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#define elite_factor 0.1                      elitism fraction .1 of population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const int NUM_THREADS = 20;            20 threads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#define NUMBER_CROSSOVERS 3    # of crossovers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Population is small, # iterations is small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CustomShape 3"/>
          <p:cNvSpPr/>
          <p:nvPr/>
        </p:nvSpPr>
        <p:spPr>
          <a:xfrm>
            <a:off x="8011440" y="4488840"/>
            <a:ext cx="403128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mutation rate = 1.0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extremely small population and limit of iterations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pthreading is the solution to the small population and iterations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862560" y="452880"/>
            <a:ext cx="9187920" cy="6796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Parameters again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1103400" y="152280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Would like angle change to be smaller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4 degrees is better than 5 degrees for resolution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Would like larger population, perhaps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 problem : the mutation, crossover is unique to genetic algorithms – angle change is most important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Computationally expensive to use ‘small’ parameters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789840" y="452880"/>
            <a:ext cx="9260640" cy="793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Tuning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1049400" y="1575000"/>
            <a:ext cx="900000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Parameters have to be changed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This could in principle be protein dependent, as seen in work with Professor Prestegard about peak intensity matching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There is a way to avoid tuning, however it is computationally expensive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Hours -&gt; days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737640" y="905400"/>
            <a:ext cx="10366200" cy="663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2 examples involving HIV 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1070280" y="1377360"/>
            <a:ext cx="9642240" cy="495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monomer of HIV gp120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HIV gp160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gp120 monomer      Monte Carlo 1 minute,   genetic algorithm 8 hours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                                        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overlap 17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overlap 10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                                     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many sites deleted             no sites deleted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gp160      Monte Carlo – cant do ,      genetic algorithm &lt;10 hours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overlap 41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   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no sites deleted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35532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61000"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HIV gp160</a:t>
            </a:r>
            <a:br/>
            <a:br/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trimer </a:t>
            </a:r>
            <a:br/>
            <a:br/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32" name="Picture 4" descr=""/>
          <p:cNvPicPr/>
          <p:nvPr/>
        </p:nvPicPr>
        <p:blipFill>
          <a:blip r:embed="rId1"/>
          <a:stretch/>
        </p:blipFill>
        <p:spPr>
          <a:xfrm>
            <a:off x="2666880" y="0"/>
            <a:ext cx="6857640" cy="6857640"/>
          </a:xfrm>
          <a:prstGeom prst="rect">
            <a:avLst/>
          </a:prstGeom>
          <a:ln>
            <a:noFill/>
          </a:ln>
        </p:spPr>
      </p:pic>
      <p:sp>
        <p:nvSpPr>
          <p:cNvPr id="133" name="CustomShape 2"/>
          <p:cNvSpPr/>
          <p:nvPr/>
        </p:nvSpPr>
        <p:spPr>
          <a:xfrm>
            <a:off x="9611640" y="2940480"/>
            <a:ext cx="267012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78 glycans are attached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The large number is what makes this object invasive and hard to deal with.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ebebeb"/>
                </a:solidFill>
                <a:latin typeface="Century Gothic"/>
              </a:rPr>
              <a:t>Problem Addressed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103400" y="168912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7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Two angles, chi1 and chi2, are used to orient the attached glycan.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These glycans could be oriented in a way that they intersect with the protein or other nearby glycans.  This is physically unacceptable.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 problem : re-orient the glycans by changing the chi1, chi2 angles.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Goal is &lt; .1 overlap for each glycan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Image with glycans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Example – HIV gp120 monomer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838080" y="1046160"/>
            <a:ext cx="10840680" cy="51670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66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Output of program has overlap, generation number, seconds -&gt; 8.02 hours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     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3        -10.3828        -10.3828     0.000732922  28877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  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iteration     best              average            std               time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Population converged in this case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Very slow, however, very good – no sites are deleted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Angles of the glycans are in the output, at each iteration, and the final result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To check, this is glycan 1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check_population_gene[0]=-140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check_population_gene[1]=-32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717120" y="365040"/>
            <a:ext cx="10636560" cy="663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Test : chi1 and chi2 angles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1103400" y="1387800"/>
            <a:ext cx="8248320" cy="28616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Chi1 should be 60, -60, 180 +/- 30  heuristically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This is the case in the calculations, maybe +/- 40 is better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Chi2 can be any angle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592200" y="452880"/>
            <a:ext cx="9458280" cy="5652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ebebeb"/>
                </a:solidFill>
                <a:latin typeface="Century Gothic"/>
              </a:rPr>
              <a:t>8 hours for 26 glycans?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0" name="TextShape 2"/>
          <p:cNvSpPr txBox="1"/>
          <p:nvPr/>
        </p:nvSpPr>
        <p:spPr>
          <a:xfrm>
            <a:off x="1103400" y="1221480"/>
            <a:ext cx="9599040" cy="48610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4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Genetic algorithms are known to be slow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26 glycans and 78 glycans are unusual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Mutation function is unusual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Good results, however time expensive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Pthreading will help, if users have the capability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Different mutation function?, maybe/maybenot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Discussion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1163880" y="1367280"/>
            <a:ext cx="888588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2 programs to re-orient the glycosolation.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Monte Carlo – very fast, but it deletes sites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Genetic algorithm – very slow, but it does not delete sites and produces better results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Pthreading soon – important for better time of calculation, in progress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Tuning is still in progress, ok now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633960" y="452880"/>
            <a:ext cx="9416520" cy="7002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Glycam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Monte Carlo and Genetic will be in Glycam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Option to choose either one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Still some improvements to be made in genetic algorithm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Contributors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Oliver Grant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Rob Woods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ebebeb"/>
                </a:solidFill>
                <a:latin typeface="Century Gothic"/>
              </a:rPr>
              <a:t>Search space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1103400" y="151272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0000"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If there are N glycans, then there are 2N angles.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These angles can range from [-180,180] for chi2, and [-30,30], [30,90], [150,210] for chi1, heuristically, but not the case in reality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 complexity is approximately 360^(2N) ~ 10^(4N)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HIV gp120 and gp160 are used as examples, N=26, N=78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10^(4N) \approx. 10^312     large space of possible angles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Can deal with search  spaces of 10^1000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ebebeb"/>
                </a:solidFill>
                <a:latin typeface="Century Gothic"/>
              </a:rPr>
              <a:t>2 approaches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1091160" y="1533240"/>
            <a:ext cx="895860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Monte Carlo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Genetic algorithm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Advantages : MC is fast, genetic algorithm has a better search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Disadvantages : MC doesn’t search enough, MC also potentially deletes sites, genetic algorithm is slow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These approaches will be compared.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Bead Approximation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1103400" y="1325520"/>
            <a:ext cx="9225000" cy="507924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4000"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 calculations can be made faster if the protein is covered with ‘beads’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Each bead radius is 3 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Intersection of beads is the overlap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-- if overlap is zero then actual overlap is zero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-- calculation is not as accurate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-- even if the total overlap is not zero, the actual overlap could be zero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Images of calculation next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709560" y="365040"/>
            <a:ext cx="10643760" cy="5896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Bead approximation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5" name="Picture 7" descr=""/>
          <p:cNvPicPr/>
          <p:nvPr/>
        </p:nvPicPr>
        <p:blipFill>
          <a:blip r:embed="rId1"/>
          <a:stretch/>
        </p:blipFill>
        <p:spPr>
          <a:xfrm>
            <a:off x="1747440" y="941760"/>
            <a:ext cx="6864120" cy="5412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4" descr=""/>
          <p:cNvPicPr/>
          <p:nvPr/>
        </p:nvPicPr>
        <p:blipFill>
          <a:blip r:embed="rId1"/>
          <a:stretch/>
        </p:blipFill>
        <p:spPr>
          <a:xfrm>
            <a:off x="3440160" y="0"/>
            <a:ext cx="531144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Monte Carlo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838080" y="945000"/>
            <a:ext cx="7193520" cy="48790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latin typeface="&amp;quot"/>
              </a:rPr>
              <a:t>/* Algorithm overview:</a:t>
            </a:r>
            <a:r>
              <a:rPr b="0" lang="en-US" sz="2000" spc="-1" strike="noStrike">
                <a:latin typeface="wf_segoe-ui_normal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 3" charset="2"/>
              <a:buChar char=""/>
            </a:pPr>
            <a:r>
              <a:rPr b="0" lang="en-US" sz="2000" spc="-1" strike="noStrike">
                <a:latin typeface="&amp;quot"/>
              </a:rPr>
              <a:t>Resolve all protein overlap first, reject sites that cannot be resolved.</a:t>
            </a:r>
            <a:r>
              <a:rPr b="0" lang="en-US" sz="2000" spc="-1" strike="noStrike">
                <a:latin typeface="wf_segoe-ui_normal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 3" charset="2"/>
              <a:buChar char=""/>
            </a:pPr>
            <a:r>
              <a:rPr b="0" lang="en-US" sz="2000" spc="-1" strike="noStrike">
                <a:latin typeface="&amp;quot"/>
              </a:rPr>
              <a:t>Calculate protein overlaps, for each site with overlaps</a:t>
            </a:r>
            <a:r>
              <a:rPr b="0" lang="en-US" sz="2000" spc="-1" strike="noStrike">
                <a:latin typeface="wf_segoe-ui_normal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 3" charset="2"/>
              <a:buChar char=""/>
            </a:pPr>
            <a:r>
              <a:rPr b="0" lang="en-US" sz="2000" spc="-1" strike="noStrike">
                <a:latin typeface="&amp;quot"/>
              </a:rPr>
              <a:t>Change chi1 and chi2 values, record values that reduce overlaps</a:t>
            </a:r>
            <a:r>
              <a:rPr b="0" lang="en-US" sz="2000" spc="-1" strike="noStrike">
                <a:latin typeface="wf_segoe-ui_normal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 3" charset="2"/>
              <a:buChar char=""/>
            </a:pPr>
            <a:r>
              <a:rPr b="0" lang="en-US" sz="2000" spc="-1" strike="noStrike">
                <a:latin typeface="&amp;quot"/>
              </a:rPr>
              <a:t>Once finished delete any sites that could not be resolved</a:t>
            </a:r>
            <a:r>
              <a:rPr b="0" lang="en-US" sz="2000" spc="-1" strike="noStrike">
                <a:latin typeface="wf_segoe-ui_normal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 3" charset="2"/>
              <a:buChar char=""/>
            </a:pPr>
            <a:r>
              <a:rPr b="0" lang="en-US" sz="2000" spc="-1" strike="noStrike">
                <a:latin typeface="&amp;quot"/>
              </a:rPr>
              <a:t>Calculate total (protein+glycan) overlaps, for each site with overlaps</a:t>
            </a:r>
            <a:r>
              <a:rPr b="0" lang="en-US" sz="2000" spc="-1" strike="noStrike">
                <a:latin typeface="wf_segoe-ui_normal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 3" charset="2"/>
              <a:buChar char=""/>
            </a:pPr>
            <a:r>
              <a:rPr b="0" lang="en-US" sz="2000" spc="-1" strike="noStrike">
                <a:latin typeface="&amp;quot"/>
              </a:rPr>
              <a:t>Change chi1 and chi2 values, record values that reduce overlaps</a:t>
            </a:r>
            <a:r>
              <a:rPr b="0" lang="en-US" sz="2000" spc="-1" strike="noStrike">
                <a:latin typeface="wf_segoe-ui_normal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Wingdings 3" charset="2"/>
              <a:buChar char=""/>
            </a:pPr>
            <a:r>
              <a:rPr b="0" lang="en-US" sz="2000" spc="-1" strike="noStrike">
                <a:latin typeface="&amp;quot"/>
              </a:rPr>
              <a:t>Once finished delete any sites that could not be resolved</a:t>
            </a:r>
            <a:r>
              <a:rPr b="0" lang="en-US" sz="2000" spc="-1" strike="noStrike">
                <a:latin typeface="wf_segoe-ui_normal"/>
              </a:rPr>
              <a:t> </a:t>
            </a:r>
            <a:r>
              <a:rPr b="0" lang="en-US" sz="2000" spc="-1" strike="noStrike">
                <a:latin typeface="&amp;quot"/>
              </a:rPr>
              <a:t>*/</a:t>
            </a:r>
            <a:r>
              <a:rPr b="0" lang="en-US" sz="2000" spc="-1" strike="noStrike">
                <a:latin typeface="wf_segoe-ui_normal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ebebeb"/>
                </a:solidFill>
                <a:latin typeface="Century Gothic"/>
              </a:rPr>
              <a:t>Genetic algorithm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1103400" y="1450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Uses population of chromosomes, i.e. individuals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Crossover/mutation of the population chromosome information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Evolves population until a ‘good fitness’ is found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 have used GA’s in C++ and in Matlab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Matlab is very good – some restrictions with integer information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5715</TotalTime>
  <Application>LibreOffice/6.3.5.2$Linux_X86_64 LibreOffice_project/30$Build-2</Application>
  <Words>1092</Words>
  <Paragraphs>233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2018-06-21T14:26:00Z</dcterms:created>
  <dc:creator>Gordon Chalmers</dc:creator>
  <dc:description/>
  <dc:language>en-US</dc:language>
  <cp:lastModifiedBy>Gordon Chalmers</cp:lastModifiedBy>
  <dcterms:modified xsi:type="dcterms:W3CDTF">2018-06-25T13:41:42Z</dcterms:modified>
  <cp:revision>128</cp:revision>
  <dc:subject/>
  <dc:title>Glycoprotein Builder Genetic Algorithm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26</vt:i4>
  </property>
</Properties>
</file>